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80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6.png"/><Relationship Id="rId7" Type="http://schemas.openxmlformats.org/officeDocument/2006/relationships/image" Target="../media/image35.png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859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469505" y="6277610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主讲人：刘总</a:t>
            </a:r>
            <a:endParaRPr lang="zh-CN" altLang="en-US" sz="240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87960"/>
            <a:ext cx="7216775" cy="66700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155" y="1868805"/>
            <a:ext cx="2141220" cy="21564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935" y="4089400"/>
            <a:ext cx="2613660" cy="24765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556500" y="1314450"/>
            <a:ext cx="3937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/>
              <a:t>PassThrough Layer (W/2, H/2, Cx4)</a:t>
            </a:r>
            <a:endParaRPr lang="zh-CN" altLang="en-US" sz="2000" b="1"/>
          </a:p>
        </p:txBody>
      </p:sp>
      <p:sp>
        <p:nvSpPr>
          <p:cNvPr id="6" name="文本框 5"/>
          <p:cNvSpPr txBox="1"/>
          <p:nvPr/>
        </p:nvSpPr>
        <p:spPr>
          <a:xfrm>
            <a:off x="5130165" y="343852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highlight>
                  <a:srgbClr val="00FFFF"/>
                </a:highlight>
              </a:rPr>
              <a:t>降维操作</a:t>
            </a:r>
            <a:endParaRPr lang="zh-CN" altLang="en-US">
              <a:highlight>
                <a:srgbClr val="00FFFF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0425" y="147320"/>
            <a:ext cx="5955030" cy="65627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97180" y="339090"/>
            <a:ext cx="198056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400" b="1"/>
              <a:t>YOLOv2</a:t>
            </a:r>
            <a:endParaRPr lang="en-US" altLang="zh-CN" sz="4400" b="1"/>
          </a:p>
        </p:txBody>
      </p:sp>
      <p:sp>
        <p:nvSpPr>
          <p:cNvPr id="3" name="文本框 2"/>
          <p:cNvSpPr txBox="1"/>
          <p:nvPr/>
        </p:nvSpPr>
        <p:spPr>
          <a:xfrm>
            <a:off x="586105" y="13265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/>
              <a:t>网络架构</a:t>
            </a:r>
            <a:endParaRPr lang="zh-CN" altLang="en-US" sz="2400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97180" y="339090"/>
            <a:ext cx="198056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400" b="1"/>
              <a:t>YOLOv3</a:t>
            </a:r>
            <a:endParaRPr lang="en-US" altLang="zh-CN" sz="4400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4515" y="435610"/>
            <a:ext cx="5471160" cy="15925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3448050"/>
            <a:ext cx="8343900" cy="28422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180330" y="2575560"/>
            <a:ext cx="18313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2018CVPR</a:t>
            </a:r>
            <a:endParaRPr lang="en-US" altLang="zh-CN" sz="2800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430" y="2185670"/>
            <a:ext cx="5999480" cy="35191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97180" y="339090"/>
            <a:ext cx="198056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400" b="1"/>
              <a:t>YOLOv3</a:t>
            </a:r>
            <a:endParaRPr lang="en-US" altLang="zh-CN" sz="4400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215" y="2282190"/>
            <a:ext cx="5667375" cy="34226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526145" y="1786890"/>
            <a:ext cx="21678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 b="1"/>
              <a:t>COCO AP </a:t>
            </a:r>
            <a:r>
              <a:rPr lang="en-US" altLang="zh-CN" sz="2000" b="1"/>
              <a:t>IOU = 0.5</a:t>
            </a:r>
            <a:endParaRPr lang="en-US" altLang="zh-CN" sz="2000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97180" y="339090"/>
            <a:ext cx="198056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400" b="1"/>
              <a:t>YOLOv3</a:t>
            </a:r>
            <a:endParaRPr lang="en-US" altLang="zh-CN" sz="4400" b="1"/>
          </a:p>
        </p:txBody>
      </p:sp>
      <p:sp>
        <p:nvSpPr>
          <p:cNvPr id="2" name="文本框 1"/>
          <p:cNvSpPr txBox="1"/>
          <p:nvPr/>
        </p:nvSpPr>
        <p:spPr>
          <a:xfrm>
            <a:off x="165100" y="1358900"/>
            <a:ext cx="31476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/>
              <a:t>Backbone</a:t>
            </a:r>
            <a:r>
              <a:rPr lang="zh-CN" altLang="en-US" sz="2400" b="1"/>
              <a:t>：</a:t>
            </a:r>
            <a:r>
              <a:rPr lang="en-US" altLang="zh-CN" sz="2400" b="1"/>
              <a:t>Darknet-53</a:t>
            </a:r>
            <a:endParaRPr lang="en-US" altLang="zh-CN" sz="2400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2795" y="878205"/>
            <a:ext cx="4257675" cy="57708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0470" y="1358900"/>
            <a:ext cx="4602480" cy="42322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89960"/>
            <a:ext cx="3195320" cy="26269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76860" y="2132330"/>
            <a:ext cx="30359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00FFFF"/>
                </a:solidFill>
              </a:rPr>
              <a:t>这里并不是说两个卷积层之后再加一个残差结构，而是这整个就是一个残差结构</a:t>
            </a:r>
            <a:endParaRPr lang="zh-CN" altLang="en-US" b="1"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97180" y="339090"/>
            <a:ext cx="198056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400" b="1"/>
              <a:t>YOLOv3</a:t>
            </a:r>
            <a:endParaRPr lang="en-US" altLang="zh-CN" sz="4400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1435" y="1289050"/>
            <a:ext cx="9144000" cy="19126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170" y="4473575"/>
            <a:ext cx="5676900" cy="22402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170" y="3505835"/>
            <a:ext cx="5715000" cy="8915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97180" y="339090"/>
            <a:ext cx="198056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400" b="1"/>
              <a:t>YOLOv3</a:t>
            </a:r>
            <a:endParaRPr lang="en-US" altLang="zh-CN" sz="4400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5070" y="623570"/>
            <a:ext cx="8402320" cy="623443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97180" y="339090"/>
            <a:ext cx="198056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400" b="1"/>
              <a:t>YOLOv3</a:t>
            </a:r>
            <a:endParaRPr lang="en-US" altLang="zh-CN" sz="4400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9135" y="1177925"/>
            <a:ext cx="3164205" cy="285813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4420235" y="1390650"/>
                <a:ext cx="538480" cy="521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CN" altLang="en-US" sz="2800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235" y="1390650"/>
                <a:ext cx="538480" cy="52197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4958715" y="1467485"/>
            <a:ext cx="1884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预测框中心点</a:t>
            </a:r>
            <a:r>
              <a:rPr lang="en-US" altLang="zh-CN" b="1"/>
              <a:t>x</a:t>
            </a:r>
            <a:endParaRPr lang="en-US" altLang="zh-CN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4420235" y="2000885"/>
                <a:ext cx="555625" cy="5156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y</m:t>
                          </m:r>
                        </m:sub>
                      </m:sSub>
                    </m:oMath>
                  </m:oMathPara>
                </a14:m>
                <a:endParaRPr lang="zh-CN" altLang="en-US" sz="280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235" y="2000885"/>
                <a:ext cx="555625" cy="5156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4975860" y="2074545"/>
            <a:ext cx="1884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预测框中心点</a:t>
            </a:r>
            <a:r>
              <a:rPr lang="en-US" altLang="zh-CN" b="1"/>
              <a:t>y</a:t>
            </a:r>
            <a:endParaRPr lang="en-US" altLang="zh-CN" b="1"/>
          </a:p>
        </p:txBody>
      </p:sp>
      <p:sp>
        <p:nvSpPr>
          <p:cNvPr id="10" name="文本框 9"/>
          <p:cNvSpPr txBox="1"/>
          <p:nvPr/>
        </p:nvSpPr>
        <p:spPr>
          <a:xfrm>
            <a:off x="5028565" y="2756535"/>
            <a:ext cx="1884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预测框宽度</a:t>
            </a:r>
            <a:r>
              <a:rPr lang="en-US" altLang="zh-CN" b="1"/>
              <a:t>w</a:t>
            </a:r>
            <a:endParaRPr lang="en-US" altLang="zh-CN" b="1"/>
          </a:p>
        </p:txBody>
      </p:sp>
      <p:sp>
        <p:nvSpPr>
          <p:cNvPr id="11" name="文本框 10"/>
          <p:cNvSpPr txBox="1"/>
          <p:nvPr/>
        </p:nvSpPr>
        <p:spPr>
          <a:xfrm>
            <a:off x="5028565" y="3384550"/>
            <a:ext cx="1884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预测框高度</a:t>
            </a:r>
            <a:r>
              <a:rPr lang="en-US" altLang="zh-CN" b="1"/>
              <a:t>h</a:t>
            </a:r>
            <a:endParaRPr lang="en-US" altLang="zh-CN" b="1"/>
          </a:p>
        </p:txBody>
      </p:sp>
      <p:sp>
        <p:nvSpPr>
          <p:cNvPr id="13" name="文本框 12"/>
          <p:cNvSpPr txBox="1"/>
          <p:nvPr/>
        </p:nvSpPr>
        <p:spPr>
          <a:xfrm>
            <a:off x="4420235" y="654685"/>
            <a:ext cx="41846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/>
              <a:t>每个预测框会预测出</a:t>
            </a:r>
            <a:r>
              <a:rPr lang="en-US" altLang="zh-CN" b="1"/>
              <a:t>4</a:t>
            </a:r>
            <a:r>
              <a:rPr lang="zh-CN" altLang="en-US" b="1"/>
              <a:t>个和坐标相关的值</a:t>
            </a:r>
            <a:endParaRPr lang="zh-CN" altLang="en-US" b="1"/>
          </a:p>
        </p:txBody>
      </p:sp>
      <p:sp>
        <p:nvSpPr>
          <p:cNvPr id="15" name="文本框 14"/>
          <p:cNvSpPr txBox="1"/>
          <p:nvPr/>
        </p:nvSpPr>
        <p:spPr>
          <a:xfrm>
            <a:off x="5194300" y="4761230"/>
            <a:ext cx="1554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蓝色为预测</a:t>
            </a:r>
            <a:r>
              <a:rPr lang="zh-CN" altLang="en-US"/>
              <a:t>框</a:t>
            </a:r>
            <a:endParaRPr lang="zh-CN" altLang="en-US"/>
          </a:p>
          <a:p>
            <a:r>
              <a:rPr lang="zh-CN" altLang="en-US"/>
              <a:t>虚线为</a:t>
            </a:r>
            <a:r>
              <a:rPr lang="en-US" altLang="zh-CN"/>
              <a:t>anchor</a:t>
            </a:r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/>
              <p:cNvSpPr txBox="1"/>
              <p:nvPr/>
            </p:nvSpPr>
            <p:spPr>
              <a:xfrm>
                <a:off x="7437755" y="4036060"/>
                <a:ext cx="666115" cy="521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zh-CN" altLang="en-US" sz="2800"/>
              </a:p>
            </p:txBody>
          </p:sp>
        </mc:Choice>
        <mc:Fallback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7755" y="4036060"/>
                <a:ext cx="666115" cy="52197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/>
              <p:cNvSpPr txBox="1"/>
              <p:nvPr/>
            </p:nvSpPr>
            <p:spPr>
              <a:xfrm>
                <a:off x="7437755" y="4643120"/>
                <a:ext cx="599440" cy="521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</m:t>
                          </m:r>
                        </m:sub>
                      </m:sSub>
                    </m:oMath>
                  </m:oMathPara>
                </a14:m>
                <a:endParaRPr lang="zh-CN" altLang="en-US" sz="2800"/>
              </a:p>
            </p:txBody>
          </p:sp>
        </mc:Choice>
        <mc:Fallback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7755" y="4643120"/>
                <a:ext cx="599440" cy="52197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/>
          <p:cNvSpPr txBox="1"/>
          <p:nvPr/>
        </p:nvSpPr>
        <p:spPr>
          <a:xfrm>
            <a:off x="8319135" y="4097655"/>
            <a:ext cx="142176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 b="1"/>
              <a:t>anchor</a:t>
            </a:r>
            <a:r>
              <a:rPr lang="zh-CN" altLang="en-US" sz="2000" b="1"/>
              <a:t>的宽</a:t>
            </a:r>
            <a:endParaRPr lang="zh-CN" altLang="en-US" sz="2000" b="1"/>
          </a:p>
        </p:txBody>
      </p:sp>
      <p:sp>
        <p:nvSpPr>
          <p:cNvPr id="21" name="文本框 20"/>
          <p:cNvSpPr txBox="1"/>
          <p:nvPr/>
        </p:nvSpPr>
        <p:spPr>
          <a:xfrm>
            <a:off x="8319135" y="4761230"/>
            <a:ext cx="142176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 b="1"/>
              <a:t>anchor</a:t>
            </a:r>
            <a:r>
              <a:rPr lang="zh-CN" altLang="en-US" sz="2000" b="1"/>
              <a:t>的</a:t>
            </a:r>
            <a:r>
              <a:rPr lang="zh-CN" altLang="en-US" sz="2000" b="1"/>
              <a:t>高</a:t>
            </a:r>
            <a:endParaRPr lang="zh-CN" altLang="en-US" sz="2000" b="1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423160"/>
            <a:ext cx="4671060" cy="44348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4420235" y="2652395"/>
                <a:ext cx="608330" cy="521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zh-CN" altLang="en-US" sz="2800"/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235" y="2652395"/>
                <a:ext cx="608330" cy="52197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4420235" y="3259455"/>
                <a:ext cx="561975" cy="521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zh-CN" altLang="en-US" sz="2800"/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235" y="3259455"/>
                <a:ext cx="561975" cy="52197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97180" y="339090"/>
            <a:ext cx="198056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400" b="1"/>
              <a:t>YOLOv3</a:t>
            </a:r>
            <a:endParaRPr lang="en-US" altLang="zh-CN" sz="4400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830" y="2251710"/>
            <a:ext cx="8306435" cy="43491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0400" y="1337945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正负样本匹配</a:t>
            </a:r>
            <a:endParaRPr lang="zh-CN" altLang="en-US" sz="2800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" y="556895"/>
            <a:ext cx="11650345" cy="47193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9972040" y="525145"/>
            <a:ext cx="165798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2016 CVPR 45FPS 448x448 63.4mAP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5910" y="121285"/>
            <a:ext cx="6520180" cy="2027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2504440"/>
            <a:ext cx="9403715" cy="39338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86385" y="339090"/>
            <a:ext cx="198056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400" b="1"/>
              <a:t>YOLOv1</a:t>
            </a:r>
            <a:endParaRPr lang="en-US" altLang="zh-CN" sz="4400"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857500" y="2819400"/>
            <a:ext cx="72034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lin scaled="0"/>
                </a:gradFill>
              </a:rPr>
              <a:t>感谢大家的聆听！！！</a:t>
            </a:r>
            <a:endParaRPr lang="zh-CN" altLang="en-US" sz="4800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lin scaled="0"/>
              </a:gra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5430" y="1442085"/>
            <a:ext cx="8822055" cy="541591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304415" y="427355"/>
            <a:ext cx="92468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ln w="28575">
                  <a:noFill/>
                </a:ln>
                <a:effectLst/>
              </a:rPr>
              <a:t>1) 将一幅图像分成SxS个网格(grid cell)，如果某个object的</a:t>
            </a:r>
            <a:r>
              <a:rPr lang="en-US" altLang="zh-CN" sz="2000">
                <a:ln w="28575">
                  <a:noFill/>
                </a:ln>
                <a:effectLst/>
              </a:rPr>
              <a:t>GroundTruth</a:t>
            </a:r>
            <a:r>
              <a:rPr lang="zh-CN" altLang="en-US" sz="2000">
                <a:ln w="28575">
                  <a:noFill/>
                </a:ln>
                <a:effectLst/>
              </a:rPr>
              <a:t>中心 落在这个网格中，则这个网格就负责预测这个object。</a:t>
            </a:r>
            <a:endParaRPr lang="zh-CN" altLang="en-US" sz="2000">
              <a:ln w="28575">
                <a:noFill/>
              </a:ln>
              <a:effectLst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4955" y="427355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>
                <a:solidFill>
                  <a:schemeClr val="accent5">
                    <a:lumMod val="75000"/>
                  </a:schemeClr>
                </a:solidFill>
              </a:rPr>
              <a:t>论文思想：</a:t>
            </a:r>
            <a:endParaRPr lang="zh-CN" altLang="en-US" sz="32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57135" y="5922645"/>
            <a:ext cx="3383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群体性的小目标，</a:t>
            </a:r>
            <a:r>
              <a:rPr lang="zh-CN" altLang="en-US"/>
              <a:t>检测效果很差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768600"/>
            <a:ext cx="6477000" cy="39471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74955" y="427355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>
                <a:solidFill>
                  <a:schemeClr val="accent5">
                    <a:lumMod val="75000"/>
                  </a:schemeClr>
                </a:solidFill>
              </a:rPr>
              <a:t>论文思想：</a:t>
            </a:r>
            <a:endParaRPr lang="zh-CN" altLang="en-US" sz="32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89480" y="614680"/>
            <a:ext cx="679831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2)每个网格要预测B个bounding box，每个bounding box除了要预测位置之外，还要附带预测一个confidence（</a:t>
            </a:r>
            <a:r>
              <a:rPr lang="en-US" altLang="zh-CN" sz="2000"/>
              <a:t>confidence</a:t>
            </a:r>
            <a:r>
              <a:rPr lang="zh-CN" altLang="en-US" sz="2000"/>
              <a:t>值越大，</a:t>
            </a:r>
            <a:r>
              <a:rPr lang="en-US" altLang="zh-CN" sz="2000"/>
              <a:t>boundingbox</a:t>
            </a:r>
            <a:r>
              <a:rPr lang="zh-CN" altLang="en-US" sz="2000"/>
              <a:t>边框越粗）值。每个网格还要预测C个类别的分数。</a:t>
            </a:r>
            <a:endParaRPr lang="zh-CN" altLang="en-US" sz="20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975" y="3099435"/>
            <a:ext cx="4770120" cy="14401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975" y="2056765"/>
            <a:ext cx="4937760" cy="9220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511675" y="6347460"/>
            <a:ext cx="36023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注意！！：</a:t>
            </a:r>
            <a:r>
              <a:rPr lang="en-US" altLang="zh-CN">
                <a:solidFill>
                  <a:srgbClr val="FF0000"/>
                </a:solidFill>
              </a:rPr>
              <a:t>YOLOv1</a:t>
            </a:r>
            <a:r>
              <a:rPr lang="zh-CN" altLang="en-US">
                <a:solidFill>
                  <a:srgbClr val="FF0000"/>
                </a:solidFill>
              </a:rPr>
              <a:t>中并没有</a:t>
            </a:r>
            <a:r>
              <a:rPr lang="en-US" altLang="zh-CN">
                <a:solidFill>
                  <a:srgbClr val="FF0000"/>
                </a:solidFill>
              </a:rPr>
              <a:t>anchor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5935" y="4770755"/>
            <a:ext cx="4876800" cy="15087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715" y="1979930"/>
            <a:ext cx="8229600" cy="45339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74955" y="427355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>
                <a:solidFill>
                  <a:schemeClr val="accent5">
                    <a:lumMod val="75000"/>
                  </a:schemeClr>
                </a:solidFill>
              </a:rPr>
              <a:t>论文思想：</a:t>
            </a:r>
            <a:endParaRPr lang="zh-CN" altLang="en-US" sz="320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740" y="427355"/>
            <a:ext cx="4937760" cy="9220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805" y="286385"/>
            <a:ext cx="11974195" cy="60763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485" y="383540"/>
            <a:ext cx="12022455" cy="53867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9834245" y="985520"/>
            <a:ext cx="16916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/>
              <a:t>2017CVPR</a:t>
            </a:r>
            <a:endParaRPr lang="en-US" altLang="zh-CN" sz="2800" b="1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9230" y="985520"/>
            <a:ext cx="8375015" cy="56470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97180" y="339090"/>
            <a:ext cx="198056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400" b="1"/>
              <a:t>YOLOv2</a:t>
            </a:r>
            <a:endParaRPr lang="en-US" altLang="zh-CN" sz="44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35" y="1419860"/>
            <a:ext cx="5143500" cy="49987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845175" y="2478405"/>
            <a:ext cx="20802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>
                <a:highlight>
                  <a:srgbClr val="00FFFF"/>
                </a:highlight>
              </a:rPr>
              <a:t>可取代</a:t>
            </a:r>
            <a:r>
              <a:rPr lang="en-US" altLang="zh-CN" sz="2000" b="1">
                <a:highlight>
                  <a:srgbClr val="00FFFF"/>
                </a:highlight>
              </a:rPr>
              <a:t>Dropout</a:t>
            </a:r>
            <a:r>
              <a:rPr lang="zh-CN" altLang="en-US" sz="2000" b="1">
                <a:highlight>
                  <a:srgbClr val="00FFFF"/>
                </a:highlight>
              </a:rPr>
              <a:t>层</a:t>
            </a:r>
            <a:endParaRPr lang="zh-CN" altLang="en-US" sz="2000" b="1">
              <a:highlight>
                <a:srgbClr val="00FFFF"/>
              </a:highligh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45175" y="3055620"/>
            <a:ext cx="31813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b="1">
                <a:highlight>
                  <a:srgbClr val="00FFFF"/>
                </a:highlight>
                <a:sym typeface="+mn-ea"/>
              </a:rPr>
              <a:t>采用</a:t>
            </a:r>
            <a:r>
              <a:rPr lang="en-US" altLang="zh-CN" sz="2000" b="1">
                <a:highlight>
                  <a:srgbClr val="00FFFF"/>
                </a:highlight>
                <a:sym typeface="+mn-ea"/>
              </a:rPr>
              <a:t>448</a:t>
            </a:r>
            <a:r>
              <a:rPr lang="zh-CN" altLang="en-US" sz="2000" b="1">
                <a:highlight>
                  <a:srgbClr val="00FFFF"/>
                </a:highlight>
                <a:sym typeface="+mn-ea"/>
              </a:rPr>
              <a:t>×</a:t>
            </a:r>
            <a:r>
              <a:rPr lang="en-US" altLang="zh-CN" sz="2000" b="1">
                <a:highlight>
                  <a:srgbClr val="00FFFF"/>
                </a:highlight>
                <a:sym typeface="+mn-ea"/>
              </a:rPr>
              <a:t>448</a:t>
            </a:r>
            <a:r>
              <a:rPr lang="zh-CN" altLang="en-US" sz="2000" b="1">
                <a:highlight>
                  <a:srgbClr val="00FFFF"/>
                </a:highlight>
                <a:sym typeface="+mn-ea"/>
              </a:rPr>
              <a:t>作为输入尺寸</a:t>
            </a:r>
            <a:endParaRPr lang="zh-CN" altLang="en-US" sz="2000" b="1">
              <a:highlight>
                <a:srgbClr val="00FFFF"/>
              </a:highligh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845175" y="3632835"/>
            <a:ext cx="25247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>
                <a:highlight>
                  <a:srgbClr val="00FFFF"/>
                </a:highlight>
              </a:rPr>
              <a:t>采用锚点而不是</a:t>
            </a:r>
            <a:r>
              <a:rPr lang="en-US" altLang="zh-CN" sz="2000" b="1">
                <a:highlight>
                  <a:srgbClr val="00FFFF"/>
                </a:highlight>
              </a:rPr>
              <a:t>xywh</a:t>
            </a:r>
            <a:endParaRPr lang="en-US" altLang="zh-CN" sz="2000" b="1">
              <a:highlight>
                <a:srgbClr val="00FFFF"/>
              </a:highligh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845175" y="4210050"/>
            <a:ext cx="360553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 b="1">
                <a:highlight>
                  <a:srgbClr val="00FFFF"/>
                </a:highlight>
              </a:rPr>
              <a:t>anchor</a:t>
            </a:r>
            <a:r>
              <a:rPr lang="zh-CN" altLang="en-US" sz="2000" b="1">
                <a:highlight>
                  <a:srgbClr val="00FFFF"/>
                </a:highlight>
              </a:rPr>
              <a:t>聚类，采用</a:t>
            </a:r>
            <a:r>
              <a:rPr lang="en-US" altLang="zh-CN" sz="2000" b="1">
                <a:highlight>
                  <a:srgbClr val="00FFFF"/>
                </a:highlight>
              </a:rPr>
              <a:t>K-means</a:t>
            </a:r>
            <a:r>
              <a:rPr lang="zh-CN" altLang="en-US" sz="2000" b="1">
                <a:highlight>
                  <a:srgbClr val="00FFFF"/>
                </a:highlight>
              </a:rPr>
              <a:t>聚类</a:t>
            </a:r>
            <a:endParaRPr lang="zh-CN" altLang="en-US" sz="2000" b="1">
              <a:highlight>
                <a:srgbClr val="00FFFF"/>
              </a:highligh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28970" y="4787265"/>
            <a:ext cx="64630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highlight>
                  <a:srgbClr val="00FFFF"/>
                </a:highlight>
              </a:rPr>
              <a:t>限制预测参数，简单来说就是让</a:t>
            </a:r>
            <a:r>
              <a:rPr lang="en-US" altLang="zh-CN" b="1">
                <a:highlight>
                  <a:srgbClr val="00FFFF"/>
                </a:highlight>
              </a:rPr>
              <a:t>boundingbox</a:t>
            </a:r>
            <a:r>
              <a:rPr lang="zh-CN" altLang="en-US" b="1">
                <a:highlight>
                  <a:srgbClr val="00FFFF"/>
                </a:highlight>
              </a:rPr>
              <a:t>中心点在</a:t>
            </a:r>
            <a:r>
              <a:rPr lang="en-US" altLang="zh-CN" b="1">
                <a:highlight>
                  <a:srgbClr val="00FFFF"/>
                </a:highlight>
              </a:rPr>
              <a:t>gridcell</a:t>
            </a:r>
            <a:r>
              <a:rPr lang="zh-CN" altLang="en-US" b="1">
                <a:highlight>
                  <a:srgbClr val="00FFFF"/>
                </a:highlight>
              </a:rPr>
              <a:t>中</a:t>
            </a:r>
            <a:endParaRPr lang="zh-CN" altLang="en-US" b="1">
              <a:highlight>
                <a:srgbClr val="00FFFF"/>
              </a:highligh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834380" y="5364480"/>
            <a:ext cx="6357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highlight>
                  <a:srgbClr val="00FFFF"/>
                </a:highlight>
              </a:rPr>
              <a:t>融合底层信息，更容易检测出小目标，</a:t>
            </a:r>
            <a:r>
              <a:rPr lang="en-US" altLang="zh-CN" b="1">
                <a:highlight>
                  <a:srgbClr val="00FFFF"/>
                </a:highlight>
              </a:rPr>
              <a:t>passthrough layer</a:t>
            </a:r>
            <a:endParaRPr lang="en-US" altLang="zh-CN" b="1">
              <a:highlight>
                <a:srgbClr val="00FFFF"/>
              </a:highligh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45175" y="6019800"/>
            <a:ext cx="62052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highlight>
                  <a:srgbClr val="00FFFF"/>
                </a:highlight>
              </a:rPr>
              <a:t>多尺度训练，增加鲁棒性，每迭代</a:t>
            </a:r>
            <a:r>
              <a:rPr lang="en-US" altLang="zh-CN" sz="1400" b="1">
                <a:highlight>
                  <a:srgbClr val="00FFFF"/>
                </a:highlight>
              </a:rPr>
              <a:t>10</a:t>
            </a:r>
            <a:r>
              <a:rPr lang="zh-CN" altLang="en-US" sz="1400" b="1">
                <a:highlight>
                  <a:srgbClr val="00FFFF"/>
                </a:highlight>
              </a:rPr>
              <a:t>个</a:t>
            </a:r>
            <a:r>
              <a:rPr lang="en-US" altLang="zh-CN" sz="1400" b="1">
                <a:highlight>
                  <a:srgbClr val="00FFFF"/>
                </a:highlight>
              </a:rPr>
              <a:t>batch</a:t>
            </a:r>
            <a:r>
              <a:rPr lang="zh-CN" altLang="en-US" sz="1400" b="1">
                <a:highlight>
                  <a:srgbClr val="00FFFF"/>
                </a:highlight>
              </a:rPr>
              <a:t>就将图像尺度进行一个重新选择</a:t>
            </a:r>
            <a:endParaRPr lang="zh-CN" altLang="en-US" sz="1400" b="1">
              <a:highlight>
                <a:srgbClr val="00FFFF"/>
              </a:highlight>
            </a:endParaRPr>
          </a:p>
          <a:p>
            <a:r>
              <a:rPr lang="zh-CN" altLang="en-US" sz="1400" b="1">
                <a:highlight>
                  <a:srgbClr val="00FFFF"/>
                </a:highlight>
              </a:rPr>
              <a:t>由于缩放因子是</a:t>
            </a:r>
            <a:r>
              <a:rPr lang="en-US" altLang="zh-CN" sz="1400" b="1">
                <a:highlight>
                  <a:srgbClr val="00FFFF"/>
                </a:highlight>
              </a:rPr>
              <a:t>32</a:t>
            </a:r>
            <a:r>
              <a:rPr lang="zh-CN" altLang="en-US" sz="1400" b="1">
                <a:highlight>
                  <a:srgbClr val="00FFFF"/>
                </a:highlight>
              </a:rPr>
              <a:t>，所以尺度采用</a:t>
            </a:r>
            <a:r>
              <a:rPr lang="en-US" altLang="zh-CN" sz="1400" b="1">
                <a:highlight>
                  <a:srgbClr val="00FFFF"/>
                </a:highlight>
              </a:rPr>
              <a:t>32</a:t>
            </a:r>
            <a:r>
              <a:rPr lang="zh-CN" altLang="en-US" sz="1400" b="1">
                <a:highlight>
                  <a:srgbClr val="00FFFF"/>
                </a:highlight>
              </a:rPr>
              <a:t>的整数倍</a:t>
            </a:r>
            <a:r>
              <a:rPr lang="en-US" altLang="zh-CN" sz="1400" b="1">
                <a:highlight>
                  <a:srgbClr val="00FFFF"/>
                </a:highlight>
              </a:rPr>
              <a:t>{320,352,......,608}</a:t>
            </a:r>
            <a:endParaRPr lang="en-US" altLang="zh-CN" sz="1400" b="1">
              <a:highlight>
                <a:srgbClr val="00FFFF"/>
              </a:highligh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97180" y="339090"/>
            <a:ext cx="198056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400" b="1"/>
              <a:t>YOLOv2</a:t>
            </a:r>
            <a:endParaRPr lang="en-US" altLang="zh-CN" sz="44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814</Words>
  <Application>WPS 演示</Application>
  <PresentationFormat>宽屏</PresentationFormat>
  <Paragraphs>104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Arial</vt:lpstr>
      <vt:lpstr>宋体</vt:lpstr>
      <vt:lpstr>Wingdings</vt:lpstr>
      <vt:lpstr>Arial Unicode MS</vt:lpstr>
      <vt:lpstr>Calibri</vt:lpstr>
      <vt:lpstr>微软雅黑</vt:lpstr>
      <vt:lpstr>Cambria Math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prominent</dc:creator>
  <cp:lastModifiedBy>漫步人生路</cp:lastModifiedBy>
  <cp:revision>33</cp:revision>
  <dcterms:created xsi:type="dcterms:W3CDTF">2021-12-10T07:19:00Z</dcterms:created>
  <dcterms:modified xsi:type="dcterms:W3CDTF">2021-12-10T11:10:32Z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0AF90DEE9FFC4CF0A7CB830BB2A6DB48</vt:lpwstr>
  </property>
  <property fmtid="{D5CDD505-2E9C-101B-9397-08002B2CF9AE}" pid="3" name="KSOProductBuildVer">
    <vt:lpwstr>2052-11.1.0.11115</vt:lpwstr>
  </property>
</Properties>
</file>